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269" r:id="rId3"/>
    <p:sldId id="329" r:id="rId5"/>
    <p:sldId id="307" r:id="rId6"/>
    <p:sldId id="327" r:id="rId7"/>
    <p:sldId id="308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61" r:id="rId16"/>
    <p:sldId id="363" r:id="rId17"/>
    <p:sldId id="364" r:id="rId18"/>
    <p:sldId id="352" r:id="rId19"/>
    <p:sldId id="365" r:id="rId20"/>
    <p:sldId id="357" r:id="rId21"/>
    <p:sldId id="366" r:id="rId22"/>
    <p:sldId id="372" r:id="rId23"/>
    <p:sldId id="373" r:id="rId24"/>
    <p:sldId id="367" r:id="rId25"/>
    <p:sldId id="368" r:id="rId26"/>
    <p:sldId id="369" r:id="rId27"/>
    <p:sldId id="370" r:id="rId28"/>
    <p:sldId id="371" r:id="rId29"/>
    <p:sldId id="283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鹏真 任" initials="鹏真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71FF"/>
    <a:srgbClr val="FC743C"/>
    <a:srgbClr val="FF33CC"/>
    <a:srgbClr val="A20000"/>
    <a:srgbClr val="A40000"/>
    <a:srgbClr val="9E0000"/>
    <a:srgbClr val="C7450B"/>
    <a:srgbClr val="E24E0C"/>
    <a:srgbClr val="DC614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5" autoAdjust="0"/>
    <p:restoredTop sz="66938" autoAdjust="0"/>
  </p:normalViewPr>
  <p:slideViewPr>
    <p:cSldViewPr snapToGrid="0">
      <p:cViewPr varScale="1">
        <p:scale>
          <a:sx n="85" d="100"/>
          <a:sy n="85" d="100"/>
        </p:scale>
        <p:origin x="108" y="840"/>
      </p:cViewPr>
      <p:guideLst>
        <p:guide orient="horz" pos="2214"/>
        <p:guide pos="35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527A3-F23E-4F49-9CFC-C88F354A07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93647C-2003-4442-B505-CAF75F96C8B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smtClean="0"/>
              <a:t>Hello everyone,</a:t>
            </a:r>
            <a:endParaRPr lang="en-US" altLang="zh-CN" b="1" smtClean="0"/>
          </a:p>
          <a:p>
            <a:r>
              <a:rPr lang="en-US" altLang="zh-CN" b="1" smtClean="0"/>
              <a:t>I am a graduate student at Northwest University.  My name is Ren Pengzhen. I will explain our work to everyone. </a:t>
            </a:r>
            <a:endParaRPr lang="zh-CN" altLang="en-US" b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Thank you for your listening!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直接连接符 85"/>
          <p:cNvCxnSpPr/>
          <p:nvPr userDrawn="1"/>
        </p:nvCxnSpPr>
        <p:spPr>
          <a:xfrm>
            <a:off x="702365" y="1056333"/>
            <a:ext cx="107607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标题 92"/>
          <p:cNvSpPr>
            <a:spLocks noGrp="1"/>
          </p:cNvSpPr>
          <p:nvPr>
            <p:ph type="title"/>
          </p:nvPr>
        </p:nvSpPr>
        <p:spPr>
          <a:xfrm>
            <a:off x="702365" y="505095"/>
            <a:ext cx="8063258" cy="503459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none"/>
        </p:style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347" y="315697"/>
            <a:ext cx="2081443" cy="582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image" Target="../media/image1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GIF"/><Relationship Id="rId1" Type="http://schemas.openxmlformats.org/officeDocument/2006/relationships/image" Target="../media/image1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GIF"/><Relationship Id="rId1" Type="http://schemas.openxmlformats.org/officeDocument/2006/relationships/image" Target="../media/image30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-15875" y="1983740"/>
            <a:ext cx="12223750" cy="2428240"/>
            <a:chOff x="1535105" y="3098056"/>
            <a:chExt cx="9024810" cy="1598097"/>
          </a:xfrm>
        </p:grpSpPr>
        <p:sp>
          <p:nvSpPr>
            <p:cNvPr id="9" name="矩形 8"/>
            <p:cNvSpPr/>
            <p:nvPr/>
          </p:nvSpPr>
          <p:spPr>
            <a:xfrm>
              <a:off x="1535105" y="3098056"/>
              <a:ext cx="9024810" cy="1598097"/>
            </a:xfrm>
            <a:prstGeom prst="rect">
              <a:avLst/>
            </a:prstGeom>
            <a:solidFill>
              <a:srgbClr val="0D4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65"/>
              <a:endParaRPr lang="zh-CN" altLang="en-US" sz="4265" b="1" dirty="0">
                <a:solidFill>
                  <a:prstClr val="white"/>
                </a:solidFill>
                <a:latin typeface="华康俪金黑W8(P)" pitchFamily="34" charset="-122"/>
                <a:ea typeface="华康俪金黑W8(P)" pitchFamily="34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987520" y="3235834"/>
              <a:ext cx="8120017" cy="14372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sz="2800" b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+mj-ea"/>
                  <a:cs typeface="+mj-cs"/>
                </a:rPr>
                <a:t>DARTS: DIFFERENTIABLE ARCHITECTURE SEARCH</a:t>
              </a:r>
              <a:endParaRPr lang="zh-CN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  <a:p>
              <a:pPr algn="ctr"/>
              <a:endParaRPr lang="zh-CN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  <a:p>
              <a:pPr algn="ctr"/>
              <a:endParaRPr lang="zh-CN" sz="28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  <a:p>
              <a:pPr algn="ctr"/>
              <a:endParaRPr lang="zh-CN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  <a:p>
              <a:pPr algn="r"/>
              <a:endParaRPr lang="en-US" altLang="zh-CN" sz="32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035817" y="5632819"/>
            <a:ext cx="2103029" cy="922020"/>
            <a:chOff x="6418524" y="5454384"/>
            <a:chExt cx="2103029" cy="922020"/>
          </a:xfrm>
        </p:grpSpPr>
        <p:grpSp>
          <p:nvGrpSpPr>
            <p:cNvPr id="20" name="PA_组合 14"/>
            <p:cNvGrpSpPr/>
            <p:nvPr>
              <p:custDataLst>
                <p:tags r:id="rId1"/>
              </p:custDataLst>
            </p:nvPr>
          </p:nvGrpSpPr>
          <p:grpSpPr bwMode="auto">
            <a:xfrm>
              <a:off x="6418524" y="5527102"/>
              <a:ext cx="232408" cy="232405"/>
              <a:chOff x="4248" y="3024"/>
              <a:chExt cx="600" cy="599"/>
            </a:xfrm>
          </p:grpSpPr>
          <p:sp>
            <p:nvSpPr>
              <p:cNvPr id="21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8565"/>
                <a:endParaRPr lang="zh-CN" altLang="en-US" sz="2135" b="1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2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23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 b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8565"/>
                  <a:endParaRPr lang="zh-CN" altLang="en-US" sz="2135" b="1">
                    <a:solidFill>
                      <a:srgbClr val="333333">
                        <a:lumMod val="65000"/>
                        <a:lumOff val="35000"/>
                      </a:srgb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6" name="PA_文本框 20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6738473" y="5454384"/>
              <a:ext cx="1783080" cy="9220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defTabSz="1218565"/>
              <a:r>
                <a:rPr lang="zh-CN" altLang="en-US" b="1" smtClean="0">
                  <a:solidFill>
                    <a:srgbClr val="333333">
                      <a:lumMod val="65000"/>
                      <a:lumOff val="3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报告人：任鹏真</a:t>
              </a:r>
              <a:endParaRPr lang="zh-CN" altLang="en-US" b="1" smtClean="0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 defTabSz="1218565"/>
              <a:endParaRPr lang="zh-CN" altLang="en-US" b="1" smtClean="0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1218565"/>
              <a:endParaRPr lang="en-US" altLang="zh-CN" b="1" dirty="0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44625" y="287020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Hanxiao Liu</a:t>
            </a:r>
            <a:endParaRPr lang="zh-CN" altLang="en-US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CMU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80965" y="287528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b="1">
                <a:solidFill>
                  <a:schemeClr val="bg1"/>
                </a:solidFill>
              </a:rPr>
              <a:t>Karen Simonyan</a:t>
            </a:r>
            <a:endParaRPr lang="zh-CN" altLang="en-US" b="1">
              <a:solidFill>
                <a:schemeClr val="bg1"/>
              </a:solidFill>
            </a:endParaRPr>
          </a:p>
          <a:p>
            <a:pPr algn="l">
              <a:buClrTx/>
              <a:buSzTx/>
              <a:buFontTx/>
            </a:pPr>
            <a:r>
              <a:rPr lang="zh-CN" altLang="en-US" b="1">
                <a:solidFill>
                  <a:schemeClr val="bg1"/>
                </a:solidFill>
              </a:rPr>
              <a:t>DeepMind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32595" y="2870200"/>
            <a:ext cx="17100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None/>
            </a:pPr>
            <a:r>
              <a:rPr lang="zh-CN" altLang="en-US" b="1">
                <a:solidFill>
                  <a:schemeClr val="bg1"/>
                </a:solidFill>
              </a:rPr>
              <a:t>Yiming Yang</a:t>
            </a:r>
            <a:endParaRPr lang="zh-CN" altLang="en-US" b="1">
              <a:solidFill>
                <a:schemeClr val="bg1"/>
              </a:solidFill>
            </a:endParaRPr>
          </a:p>
          <a:p>
            <a:pPr algn="l">
              <a:buClrTx/>
              <a:buSzTx/>
              <a:buNone/>
            </a:pPr>
            <a:r>
              <a:rPr lang="zh-CN" altLang="en-US" b="1">
                <a:solidFill>
                  <a:schemeClr val="bg1"/>
                </a:solidFill>
              </a:rPr>
              <a:t>CMU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676890" y="6427470"/>
            <a:ext cx="13855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smtClean="0">
                <a:solidFill>
                  <a:srgbClr val="333333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2019/6/14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44625" y="3870960"/>
            <a:ext cx="70415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bg1"/>
                </a:solidFill>
              </a:rPr>
              <a:t>ICLR2019</a:t>
            </a:r>
            <a:r>
              <a:rPr lang="zh-CN" altLang="en-US" sz="2000">
                <a:solidFill>
                  <a:schemeClr val="bg1"/>
                </a:solidFill>
              </a:rPr>
              <a:t>：International Conference on Learning Representations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310" y="342265"/>
            <a:ext cx="4573270" cy="666115"/>
          </a:xfrm>
        </p:spPr>
        <p:txBody>
          <a:bodyPr>
            <a:noAutofit/>
          </a:bodyPr>
          <a:p>
            <a:r>
              <a:rPr lang="zh-CN" altLang="en-US" sz="3200"/>
              <a:t>三、</a:t>
            </a:r>
            <a:r>
              <a:rPr lang="en-US" altLang="zh-CN" sz="3200">
                <a:sym typeface="+mn-ea"/>
              </a:rPr>
              <a:t>CNN</a:t>
            </a:r>
            <a:r>
              <a:rPr lang="zh-CN" altLang="en-US" sz="3200">
                <a:sym typeface="+mn-ea"/>
              </a:rPr>
              <a:t>相关模型介绍</a:t>
            </a:r>
            <a:r>
              <a:rPr lang="zh-CN" altLang="en-US" sz="3200">
                <a:sym typeface="+mn-ea"/>
              </a:rPr>
              <a:t>：</a:t>
            </a:r>
            <a:endParaRPr lang="zh-CN" altLang="en-US" sz="32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02310" y="1381125"/>
            <a:ext cx="3996055" cy="581025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4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VGG-Nets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(2014)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：</a:t>
            </a:r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6780" y="2143125"/>
            <a:ext cx="99860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VGG-Nets是由牛津大学VGG（Visual Geometry Group）提出，是2014年ImageNet竞赛定位任务的第一名和分类任务的第二名的中的基础网络。VGG可以看成是加深版本的AlexNet. </a:t>
            </a:r>
            <a:endParaRPr lang="zh-CN" altLang="en-US" b="1"/>
          </a:p>
          <a:p>
            <a:r>
              <a:rPr lang="zh-CN" altLang="en-US" b="1"/>
              <a:t>创新：</a:t>
            </a:r>
            <a:r>
              <a:rPr lang="zh-CN" altLang="en-US" b="1">
                <a:solidFill>
                  <a:srgbClr val="FF0000"/>
                </a:solidFill>
              </a:rPr>
              <a:t>网络越深通道的个数也越多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8780" y="3065145"/>
            <a:ext cx="5921375" cy="35502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310" y="342265"/>
            <a:ext cx="4556125" cy="666115"/>
          </a:xfrm>
        </p:spPr>
        <p:txBody>
          <a:bodyPr>
            <a:noAutofit/>
          </a:bodyPr>
          <a:p>
            <a:r>
              <a:rPr lang="zh-CN" altLang="en-US" sz="3200"/>
              <a:t>三、</a:t>
            </a:r>
            <a:r>
              <a:rPr lang="en-US" altLang="zh-CN" sz="3200">
                <a:sym typeface="+mn-ea"/>
              </a:rPr>
              <a:t>CNN</a:t>
            </a:r>
            <a:r>
              <a:rPr lang="zh-CN" altLang="en-US" sz="3200">
                <a:sym typeface="+mn-ea"/>
              </a:rPr>
              <a:t>相关模型介绍</a:t>
            </a:r>
            <a:r>
              <a:rPr lang="zh-CN" altLang="en-US" sz="3200">
                <a:sym typeface="+mn-ea"/>
              </a:rPr>
              <a:t>：</a:t>
            </a:r>
            <a:endParaRPr lang="zh-CN" altLang="en-US" sz="32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02310" y="1381125"/>
            <a:ext cx="3996055" cy="581025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5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GoogLeNet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(2014)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：</a:t>
            </a:r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6780" y="2143125"/>
            <a:ext cx="998601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GoogLeNet在2014的ImageNet分类任务上击败了VGG-Nets夺得冠军。GoogLeNet跟AlexNet,VGG-Nets这种单纯依靠加深网络结构进而改进网络性能的思路不一样，它另辟幽径，在加深网络的同时（</a:t>
            </a:r>
            <a:r>
              <a:rPr lang="zh-CN" altLang="en-US" b="1">
                <a:solidFill>
                  <a:srgbClr val="FF0000"/>
                </a:solidFill>
              </a:rPr>
              <a:t>22层</a:t>
            </a:r>
            <a:r>
              <a:rPr lang="zh-CN" altLang="en-US" b="1"/>
              <a:t>），也在网络结构上做了创新，引入</a:t>
            </a:r>
            <a:r>
              <a:rPr lang="zh-CN" altLang="en-US" b="1">
                <a:solidFill>
                  <a:srgbClr val="FF0000"/>
                </a:solidFill>
              </a:rPr>
              <a:t>Inception结构</a:t>
            </a:r>
            <a:r>
              <a:rPr lang="zh-CN" altLang="en-US" b="1"/>
              <a:t>代替了单纯的卷积+激活的传统操作。</a:t>
            </a:r>
            <a:endParaRPr lang="zh-CN" altLang="en-US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310" y="3065145"/>
            <a:ext cx="10010775" cy="3371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" y="5011420"/>
            <a:ext cx="3244850" cy="17303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310" y="342265"/>
            <a:ext cx="4556760" cy="666115"/>
          </a:xfrm>
        </p:spPr>
        <p:txBody>
          <a:bodyPr>
            <a:noAutofit/>
          </a:bodyPr>
          <a:p>
            <a:r>
              <a:rPr lang="zh-CN" altLang="en-US" sz="3200"/>
              <a:t>三、</a:t>
            </a:r>
            <a:r>
              <a:rPr lang="en-US" altLang="zh-CN" sz="3200">
                <a:sym typeface="+mn-ea"/>
              </a:rPr>
              <a:t>CNN</a:t>
            </a:r>
            <a:r>
              <a:rPr lang="zh-CN" altLang="en-US" sz="3200">
                <a:sym typeface="+mn-ea"/>
              </a:rPr>
              <a:t>相关模型介绍</a:t>
            </a:r>
            <a:r>
              <a:rPr lang="zh-CN" altLang="en-US" sz="3200">
                <a:sym typeface="+mn-ea"/>
              </a:rPr>
              <a:t>：</a:t>
            </a:r>
            <a:endParaRPr lang="zh-CN" altLang="en-US" sz="32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02310" y="1381125"/>
            <a:ext cx="3448685" cy="581025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6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ResNet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(2015)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：</a:t>
            </a:r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6780" y="2143125"/>
            <a:ext cx="700278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2015年何恺明推出的ResNet在ISLVRC和COCO上横扫所有选手，获得冠军。ResNet在网络结构上做了大创新，而不再是简单的堆积层数，ResNet在卷积神经网络的新思路，绝对是深度学习发展历程上里程碑式的事件。</a:t>
            </a:r>
            <a:endParaRPr lang="zh-CN" altLang="en-US" b="1"/>
          </a:p>
          <a:p>
            <a:r>
              <a:rPr lang="zh-CN" altLang="en-US" b="1"/>
              <a:t>创新：引入</a:t>
            </a:r>
            <a:r>
              <a:rPr lang="zh-CN" altLang="en-US" b="1">
                <a:solidFill>
                  <a:srgbClr val="FF0000"/>
                </a:solidFill>
              </a:rPr>
              <a:t>跳跃连接</a:t>
            </a:r>
            <a:r>
              <a:rPr lang="zh-CN" altLang="en-US" b="1"/>
              <a:t>。</a:t>
            </a:r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0735" y="1133475"/>
            <a:ext cx="2472055" cy="56807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580" y="3619500"/>
            <a:ext cx="5663565" cy="29267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310" y="342265"/>
            <a:ext cx="4686935" cy="666115"/>
          </a:xfrm>
        </p:spPr>
        <p:txBody>
          <a:bodyPr>
            <a:noAutofit/>
          </a:bodyPr>
          <a:p>
            <a:r>
              <a:rPr lang="zh-CN" altLang="en-US" sz="3200"/>
              <a:t>四、</a:t>
            </a:r>
            <a:r>
              <a:rPr lang="en-US" altLang="zh-CN" sz="3200">
                <a:sym typeface="+mn-ea"/>
              </a:rPr>
              <a:t>RNN</a:t>
            </a:r>
            <a:r>
              <a:rPr lang="zh-CN" altLang="en-US" sz="3200">
                <a:sym typeface="+mn-ea"/>
              </a:rPr>
              <a:t>相关模型</a:t>
            </a:r>
            <a:r>
              <a:rPr lang="zh-CN" altLang="en-US" sz="3200">
                <a:sym typeface="+mn-ea"/>
              </a:rPr>
              <a:t>介绍</a:t>
            </a:r>
            <a:r>
              <a:rPr lang="zh-CN" altLang="en-US" sz="3200"/>
              <a:t>：</a:t>
            </a:r>
            <a:endParaRPr lang="zh-CN" altLang="en-US" sz="32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02310" y="1381125"/>
            <a:ext cx="3432810" cy="581025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1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RNN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1990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：</a:t>
            </a:r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6" name="图片 5" descr="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310" y="2059305"/>
            <a:ext cx="6793230" cy="1791335"/>
          </a:xfrm>
          <a:prstGeom prst="rect">
            <a:avLst/>
          </a:prstGeom>
        </p:spPr>
      </p:pic>
      <p:pic>
        <p:nvPicPr>
          <p:cNvPr id="7" name="图片 6" descr="p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30" y="4360545"/>
            <a:ext cx="6957060" cy="1826260"/>
          </a:xfrm>
          <a:prstGeom prst="rect">
            <a:avLst/>
          </a:prstGeom>
        </p:spPr>
      </p:pic>
      <p:pic>
        <p:nvPicPr>
          <p:cNvPr id="9" name="图片 8" descr="p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095" y="3717925"/>
            <a:ext cx="6372860" cy="25222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310" y="342265"/>
            <a:ext cx="4605020" cy="666115"/>
          </a:xfrm>
        </p:spPr>
        <p:txBody>
          <a:bodyPr>
            <a:noAutofit/>
          </a:bodyPr>
          <a:p>
            <a:r>
              <a:rPr lang="zh-CN" altLang="en-US" sz="3200"/>
              <a:t>四、</a:t>
            </a:r>
            <a:r>
              <a:rPr lang="en-US" altLang="zh-CN" sz="3200">
                <a:sym typeface="+mn-ea"/>
              </a:rPr>
              <a:t>RNN</a:t>
            </a:r>
            <a:r>
              <a:rPr lang="zh-CN" altLang="en-US" sz="3200">
                <a:sym typeface="+mn-ea"/>
              </a:rPr>
              <a:t>相关模型</a:t>
            </a:r>
            <a:r>
              <a:rPr lang="zh-CN" altLang="en-US" sz="3200">
                <a:sym typeface="+mn-ea"/>
              </a:rPr>
              <a:t>介绍</a:t>
            </a:r>
            <a:r>
              <a:rPr lang="zh-CN" altLang="en-US" sz="3200"/>
              <a:t>：</a:t>
            </a:r>
            <a:endParaRPr lang="zh-CN" altLang="en-US" sz="32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02310" y="1381125"/>
            <a:ext cx="3827780" cy="581025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2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LSTM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1997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：</a:t>
            </a:r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4" name="图片 3" descr="p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2995" y="2354580"/>
            <a:ext cx="5788025" cy="3255645"/>
          </a:xfrm>
          <a:prstGeom prst="rect">
            <a:avLst/>
          </a:prstGeom>
        </p:spPr>
      </p:pic>
      <p:pic>
        <p:nvPicPr>
          <p:cNvPr id="8" name="图片 7" descr="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" y="2731135"/>
            <a:ext cx="5281930" cy="25025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0890" y="2402205"/>
            <a:ext cx="1300480" cy="4298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200" b="1"/>
              <a:t>输入门：</a:t>
            </a:r>
            <a:endParaRPr lang="zh-CN" altLang="en-US" sz="22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310" y="342265"/>
            <a:ext cx="4699000" cy="666115"/>
          </a:xfrm>
        </p:spPr>
        <p:txBody>
          <a:bodyPr>
            <a:noAutofit/>
          </a:bodyPr>
          <a:p>
            <a:r>
              <a:rPr lang="zh-CN" altLang="en-US" sz="3200"/>
              <a:t>四、</a:t>
            </a:r>
            <a:r>
              <a:rPr lang="en-US" altLang="zh-CN" sz="3200">
                <a:sym typeface="+mn-ea"/>
              </a:rPr>
              <a:t>RNN</a:t>
            </a:r>
            <a:r>
              <a:rPr lang="zh-CN" altLang="en-US" sz="3200">
                <a:sym typeface="+mn-ea"/>
              </a:rPr>
              <a:t>相关模型</a:t>
            </a:r>
            <a:r>
              <a:rPr lang="zh-CN" altLang="en-US" sz="3200">
                <a:sym typeface="+mn-ea"/>
              </a:rPr>
              <a:t>介绍</a:t>
            </a:r>
            <a:r>
              <a:rPr lang="zh-CN" altLang="en-US" sz="3200"/>
              <a:t>：</a:t>
            </a:r>
            <a:endParaRPr lang="zh-CN" altLang="en-US" sz="32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02310" y="1381125"/>
            <a:ext cx="4699000" cy="581025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3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Transformer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2017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：</a:t>
            </a:r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6135" y="1170940"/>
            <a:ext cx="5337175" cy="54089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r="49671"/>
          <a:stretch>
            <a:fillRect/>
          </a:stretch>
        </p:blipFill>
        <p:spPr>
          <a:xfrm>
            <a:off x="702310" y="2156460"/>
            <a:ext cx="4895215" cy="44234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310" y="342265"/>
            <a:ext cx="3827780" cy="666115"/>
          </a:xfrm>
        </p:spPr>
        <p:txBody>
          <a:bodyPr>
            <a:noAutofit/>
          </a:bodyPr>
          <a:p>
            <a:r>
              <a:rPr lang="zh-CN" altLang="en-US" sz="3200"/>
              <a:t>五</a:t>
            </a:r>
            <a:r>
              <a:rPr lang="zh-CN" altLang="en-US" sz="3200"/>
              <a:t>、</a:t>
            </a:r>
            <a:r>
              <a:rPr lang="zh-CN" altLang="en-US" sz="3200">
                <a:sym typeface="+mn-ea"/>
              </a:rPr>
              <a:t>可微框架搜索</a:t>
            </a:r>
            <a:r>
              <a:rPr lang="zh-CN" altLang="en-US" sz="3200"/>
              <a:t>：</a:t>
            </a:r>
            <a:endParaRPr lang="zh-CN" altLang="en-US" sz="32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02310" y="1381125"/>
            <a:ext cx="2783840" cy="581025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1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</a:t>
            </a:r>
            <a:r>
              <a:rPr lang="zh-CN" altLang="en-US">
                <a:cs typeface="+mj-lt"/>
                <a:sym typeface="+mn-ea"/>
              </a:rPr>
              <a:t>整体框架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：</a:t>
            </a:r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9470" y="2172970"/>
            <a:ext cx="7972425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310" y="342265"/>
            <a:ext cx="3827780" cy="666115"/>
          </a:xfrm>
        </p:spPr>
        <p:txBody>
          <a:bodyPr>
            <a:noAutofit/>
          </a:bodyPr>
          <a:p>
            <a:r>
              <a:rPr lang="zh-CN" altLang="en-US" sz="3200"/>
              <a:t>五</a:t>
            </a:r>
            <a:r>
              <a:rPr lang="zh-CN" altLang="en-US" sz="3200"/>
              <a:t>、</a:t>
            </a:r>
            <a:r>
              <a:rPr lang="zh-CN" altLang="en-US" sz="3200">
                <a:sym typeface="+mn-ea"/>
              </a:rPr>
              <a:t>可微框架搜索</a:t>
            </a:r>
            <a:r>
              <a:rPr lang="zh-CN" altLang="en-US" sz="3200"/>
              <a:t>：</a:t>
            </a:r>
            <a:endParaRPr lang="zh-CN" altLang="en-US" sz="32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02310" y="1381125"/>
            <a:ext cx="3399155" cy="581025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2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</a:t>
            </a:r>
            <a:r>
              <a:rPr lang="en-US" altLang="zh-CN">
                <a:cs typeface="+mj-lt"/>
                <a:sym typeface="+mn-ea"/>
              </a:rPr>
              <a:t>Search Space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：</a:t>
            </a:r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2310" y="2249170"/>
            <a:ext cx="8294370" cy="4706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40000"/>
              </a:lnSpc>
            </a:pPr>
            <a:r>
              <a:rPr lang="en-US" altLang="zh-CN" sz="2400" b="1">
                <a:sym typeface="+mn-ea"/>
              </a:rPr>
              <a:t>CNN</a:t>
            </a:r>
            <a:r>
              <a:rPr lang="zh-CN" altLang="en-US" sz="2400" b="1">
                <a:sym typeface="+mn-ea"/>
              </a:rPr>
              <a:t>和</a:t>
            </a:r>
            <a:r>
              <a:rPr lang="en-US" altLang="zh-CN" sz="2400" b="1">
                <a:sym typeface="+mn-ea"/>
              </a:rPr>
              <a:t>RNN</a:t>
            </a:r>
            <a:r>
              <a:rPr lang="zh-CN" altLang="en-US" sz="2400" b="1">
                <a:sym typeface="+mn-ea"/>
              </a:rPr>
              <a:t>的</a:t>
            </a:r>
            <a:r>
              <a:rPr lang="zh-CN" altLang="en-US" sz="2400" b="1">
                <a:sym typeface="+mn-ea"/>
              </a:rPr>
              <a:t>大部分的</a:t>
            </a:r>
            <a:r>
              <a:rPr lang="zh-CN" altLang="en-US" sz="2400" b="1">
                <a:sym typeface="+mn-ea"/>
              </a:rPr>
              <a:t>相关模型框架可以由一些小的</a:t>
            </a:r>
            <a:r>
              <a:rPr lang="en-US" altLang="zh-CN" sz="2400" b="1">
                <a:sym typeface="+mn-ea"/>
              </a:rPr>
              <a:t>cell</a:t>
            </a:r>
            <a:r>
              <a:rPr lang="zh-CN" altLang="en-US" sz="2400" b="1">
                <a:sym typeface="+mn-ea"/>
              </a:rPr>
              <a:t>通过堆叠来获得。</a:t>
            </a:r>
            <a:endParaRPr lang="zh-CN" altLang="en-US" sz="2400" b="1">
              <a:sym typeface="+mn-ea"/>
            </a:endParaRPr>
          </a:p>
          <a:p>
            <a:pPr marL="342900" indent="-342900" algn="l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200" b="1">
                <a:sym typeface="+mn-ea"/>
              </a:rPr>
              <a:t>有向非循环；</a:t>
            </a:r>
            <a:endParaRPr lang="zh-CN" altLang="en-US" sz="2200" b="1">
              <a:sym typeface="+mn-ea"/>
            </a:endParaRPr>
          </a:p>
          <a:p>
            <a:pPr marL="342900" indent="-342900" algn="l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en-US" altLang="zh-CN" sz="2200" b="1">
                <a:sym typeface="+mn-ea"/>
              </a:rPr>
              <a:t>N</a:t>
            </a:r>
            <a:r>
              <a:rPr lang="zh-CN" altLang="en-US" sz="2200" b="1">
                <a:sym typeface="+mn-ea"/>
              </a:rPr>
              <a:t>个有序节点序列；</a:t>
            </a:r>
            <a:endParaRPr lang="zh-CN" altLang="en-US" sz="2200" b="1">
              <a:sym typeface="+mn-ea"/>
            </a:endParaRPr>
          </a:p>
          <a:p>
            <a:pPr marL="342900" indent="-342900" algn="l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200" b="1">
                <a:sym typeface="+mn-ea"/>
              </a:rPr>
              <a:t>节点</a:t>
            </a:r>
            <a:r>
              <a:rPr lang="en-US" altLang="zh-CN" sz="2200" b="1">
                <a:sym typeface="+mn-ea"/>
              </a:rPr>
              <a:t>x</a:t>
            </a:r>
            <a:r>
              <a:rPr lang="en-US" altLang="zh-CN" sz="2200" b="1" baseline="30000">
                <a:sym typeface="+mn-ea"/>
              </a:rPr>
              <a:t>(i)</a:t>
            </a:r>
            <a:r>
              <a:rPr lang="zh-CN" altLang="en-US" sz="2200" b="1">
                <a:sym typeface="+mn-ea"/>
              </a:rPr>
              <a:t>：</a:t>
            </a:r>
            <a:r>
              <a:rPr lang="zh-CN" altLang="en-US" sz="2200" b="1">
                <a:sym typeface="+mn-ea"/>
              </a:rPr>
              <a:t>一种潜在的数据表达，可以视为</a:t>
            </a:r>
            <a:r>
              <a:rPr lang="en-US" altLang="zh-CN" sz="2200" b="1">
                <a:sym typeface="+mn-ea"/>
              </a:rPr>
              <a:t>CNN</a:t>
            </a:r>
            <a:r>
              <a:rPr lang="zh-CN" altLang="en-US" sz="2200" b="1">
                <a:sym typeface="+mn-ea"/>
              </a:rPr>
              <a:t>中某一层的特征图；</a:t>
            </a:r>
            <a:endParaRPr lang="zh-CN" altLang="en-US" sz="2200" b="1">
              <a:sym typeface="+mn-ea"/>
            </a:endParaRPr>
          </a:p>
          <a:p>
            <a:pPr marL="342900" indent="-342900" algn="l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200" b="1">
                <a:sym typeface="+mn-ea"/>
              </a:rPr>
              <a:t>边</a:t>
            </a:r>
            <a:r>
              <a:rPr lang="en-US" altLang="zh-CN" sz="2200" b="1">
                <a:sym typeface="+mn-ea"/>
              </a:rPr>
              <a:t>edge</a:t>
            </a:r>
            <a:r>
              <a:rPr lang="en-US" altLang="zh-CN" sz="2200" b="1" baseline="30000">
                <a:sym typeface="+mn-ea"/>
              </a:rPr>
              <a:t>(i,j)</a:t>
            </a:r>
            <a:r>
              <a:rPr lang="en-US" altLang="zh-CN" sz="2200" b="1">
                <a:sym typeface="+mn-ea"/>
              </a:rPr>
              <a:t>:</a:t>
            </a:r>
            <a:r>
              <a:rPr lang="zh-CN" altLang="en-US" sz="2200" b="1">
                <a:sym typeface="+mn-ea"/>
              </a:rPr>
              <a:t>相关的操作</a:t>
            </a:r>
            <a:r>
              <a:rPr lang="en-US" altLang="zh-CN" sz="2200" b="1">
                <a:sym typeface="+mn-ea"/>
              </a:rPr>
              <a:t>o</a:t>
            </a:r>
            <a:r>
              <a:rPr lang="en-US" altLang="zh-CN" sz="2200" b="1" baseline="30000">
                <a:sym typeface="+mn-ea"/>
              </a:rPr>
              <a:t>(i,j)</a:t>
            </a:r>
            <a:r>
              <a:rPr lang="en-US" altLang="zh-CN" sz="2200" b="1">
                <a:sym typeface="+mn-ea"/>
              </a:rPr>
              <a:t>;</a:t>
            </a:r>
            <a:endParaRPr lang="en-US" altLang="zh-CN" sz="2200" b="1">
              <a:sym typeface="+mn-ea"/>
            </a:endParaRPr>
          </a:p>
          <a:p>
            <a:pPr marL="342900" indent="-342900" algn="l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200" b="1">
                <a:sym typeface="+mn-ea"/>
              </a:rPr>
              <a:t>假定每个</a:t>
            </a:r>
            <a:r>
              <a:rPr lang="en-US" altLang="zh-CN" sz="2200" b="1">
                <a:sym typeface="+mn-ea"/>
              </a:rPr>
              <a:t>cell</a:t>
            </a:r>
            <a:r>
              <a:rPr lang="zh-CN" altLang="en-US" sz="2200" b="1">
                <a:sym typeface="+mn-ea"/>
              </a:rPr>
              <a:t>有两个输入，一个输出；</a:t>
            </a:r>
            <a:endParaRPr lang="zh-CN" altLang="en-US" sz="2400" b="1"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l"/>
            </a:pPr>
            <a:endParaRPr lang="zh-CN" altLang="en-US" sz="2400" b="1">
              <a:sym typeface="+mn-ea"/>
            </a:endParaRPr>
          </a:p>
          <a:p>
            <a:pPr algn="l"/>
            <a:endParaRPr lang="zh-CN" altLang="en-US" sz="2400" b="1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7345" y="1190625"/>
            <a:ext cx="2233295" cy="55619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770" y="5280025"/>
            <a:ext cx="3562985" cy="12217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310" y="342265"/>
            <a:ext cx="3827780" cy="666115"/>
          </a:xfrm>
        </p:spPr>
        <p:txBody>
          <a:bodyPr>
            <a:noAutofit/>
          </a:bodyPr>
          <a:p>
            <a:r>
              <a:rPr lang="zh-CN" altLang="en-US" sz="3200"/>
              <a:t>五</a:t>
            </a:r>
            <a:r>
              <a:rPr lang="zh-CN" altLang="en-US" sz="3200"/>
              <a:t>、</a:t>
            </a:r>
            <a:r>
              <a:rPr lang="zh-CN" altLang="en-US" sz="3200">
                <a:sym typeface="+mn-ea"/>
              </a:rPr>
              <a:t>可微框架搜索</a:t>
            </a:r>
            <a:r>
              <a:rPr lang="zh-CN" altLang="en-US" sz="3200"/>
              <a:t>：</a:t>
            </a:r>
            <a:endParaRPr lang="zh-CN" altLang="en-US" sz="32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02310" y="1381125"/>
            <a:ext cx="7501255" cy="581025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3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</a:t>
            </a:r>
            <a:r>
              <a:rPr lang="en-US" altLang="zh-CN">
                <a:cs typeface="+mj-lt"/>
                <a:sym typeface="+mn-ea"/>
              </a:rPr>
              <a:t>Continuous Relaxation and Optimization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：</a:t>
            </a:r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2310" y="2055495"/>
            <a:ext cx="8002905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ym typeface="+mn-ea"/>
              </a:rPr>
              <a:t>松弛化操作：</a:t>
            </a:r>
            <a:endParaRPr lang="zh-CN" altLang="en-US" sz="2400" b="1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1915" y="2758440"/>
            <a:ext cx="5617210" cy="13417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380" y="2055495"/>
            <a:ext cx="4556125" cy="41757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02310" y="4244340"/>
            <a:ext cx="2659380" cy="6076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 algn="l">
              <a:lnSpc>
                <a:spcPct val="14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ym typeface="+mn-ea"/>
              </a:rPr>
              <a:t>定义损失函数</a:t>
            </a:r>
            <a:r>
              <a:rPr lang="zh-CN" altLang="en-US" sz="2400" b="1">
                <a:sym typeface="+mn-ea"/>
              </a:rPr>
              <a:t>：</a:t>
            </a:r>
            <a:endParaRPr lang="zh-CN" altLang="en-US" sz="24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675" y="5132705"/>
            <a:ext cx="5505450" cy="13220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310" y="342265"/>
            <a:ext cx="3827780" cy="666115"/>
          </a:xfrm>
        </p:spPr>
        <p:txBody>
          <a:bodyPr>
            <a:noAutofit/>
          </a:bodyPr>
          <a:p>
            <a:r>
              <a:rPr lang="zh-CN" altLang="en-US" sz="3200"/>
              <a:t>五</a:t>
            </a:r>
            <a:r>
              <a:rPr lang="zh-CN" altLang="en-US" sz="3200"/>
              <a:t>、</a:t>
            </a:r>
            <a:r>
              <a:rPr lang="zh-CN" altLang="en-US" sz="3200">
                <a:sym typeface="+mn-ea"/>
              </a:rPr>
              <a:t>可微框架搜索</a:t>
            </a:r>
            <a:r>
              <a:rPr lang="zh-CN" altLang="en-US" sz="3200"/>
              <a:t>：</a:t>
            </a:r>
            <a:endParaRPr lang="zh-CN" altLang="en-US" sz="32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02310" y="1381125"/>
            <a:ext cx="4692650" cy="581025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4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</a:t>
            </a:r>
            <a:r>
              <a:rPr lang="en-US" altLang="zh-CN">
                <a:cs typeface="+mj-lt"/>
                <a:sym typeface="+mn-ea"/>
              </a:rPr>
              <a:t>DARTS</a:t>
            </a:r>
            <a:r>
              <a:rPr lang="zh-CN" altLang="en-US">
                <a:cs typeface="+mj-lt"/>
                <a:sym typeface="+mn-ea"/>
              </a:rPr>
              <a:t>模型搜索算法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：</a:t>
            </a:r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310" y="2853055"/>
            <a:ext cx="8074660" cy="2359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815" y="2104390"/>
            <a:ext cx="1866900" cy="38557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310" y="342265"/>
            <a:ext cx="1443990" cy="666115"/>
          </a:xfrm>
        </p:spPr>
        <p:txBody>
          <a:bodyPr>
            <a:noAutofit/>
          </a:bodyPr>
          <a:p>
            <a:r>
              <a:rPr lang="zh-CN" altLang="en-US" sz="3200"/>
              <a:t>目录</a:t>
            </a:r>
            <a:r>
              <a:rPr lang="zh-CN" altLang="en-US" sz="3200"/>
              <a:t>：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712595" y="1674495"/>
            <a:ext cx="5833110" cy="37077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40000"/>
              </a:lnSpc>
              <a:buFont typeface="Wingdings" panose="05000000000000000000" charset="0"/>
              <a:buNone/>
            </a:pPr>
            <a:r>
              <a:rPr lang="zh-CN" altLang="en-US" sz="2800" b="1">
                <a:sym typeface="+mn-ea"/>
              </a:rPr>
              <a:t>一、主要工作</a:t>
            </a:r>
            <a:endParaRPr lang="zh-CN" altLang="en-US" sz="2800" b="1">
              <a:sym typeface="+mn-ea"/>
            </a:endParaRPr>
          </a:p>
          <a:p>
            <a:pPr indent="0">
              <a:lnSpc>
                <a:spcPct val="140000"/>
              </a:lnSpc>
              <a:buFont typeface="Wingdings" panose="05000000000000000000" charset="0"/>
              <a:buNone/>
            </a:pPr>
            <a:r>
              <a:rPr lang="zh-CN" altLang="en-US" sz="2800" b="1">
                <a:sym typeface="+mn-ea"/>
              </a:rPr>
              <a:t>二、</a:t>
            </a:r>
            <a:r>
              <a:rPr lang="en-US" altLang="zh-CN" sz="2800" b="1">
                <a:sym typeface="+mn-ea"/>
              </a:rPr>
              <a:t>MLP</a:t>
            </a:r>
            <a:r>
              <a:rPr lang="zh-CN" altLang="en-US" sz="2800" b="1">
                <a:sym typeface="+mn-ea"/>
              </a:rPr>
              <a:t>与</a:t>
            </a:r>
            <a:r>
              <a:rPr lang="en-US" altLang="zh-CN" sz="2800" b="1">
                <a:sym typeface="+mn-ea"/>
              </a:rPr>
              <a:t>FP</a:t>
            </a:r>
            <a:r>
              <a:rPr lang="zh-CN" altLang="en-US" sz="2800" b="1">
                <a:sym typeface="+mn-ea"/>
              </a:rPr>
              <a:t>、</a:t>
            </a:r>
            <a:r>
              <a:rPr lang="en-US" altLang="zh-CN" sz="2800" b="1">
                <a:sym typeface="+mn-ea"/>
              </a:rPr>
              <a:t>BP</a:t>
            </a:r>
            <a:endParaRPr lang="zh-CN" altLang="en-US" sz="2800" b="1">
              <a:sym typeface="+mn-ea"/>
            </a:endParaRPr>
          </a:p>
          <a:p>
            <a:pPr indent="0">
              <a:lnSpc>
                <a:spcPct val="140000"/>
              </a:lnSpc>
              <a:buFont typeface="Wingdings" panose="05000000000000000000" charset="0"/>
              <a:buNone/>
            </a:pPr>
            <a:r>
              <a:rPr lang="zh-CN" altLang="en-US" sz="2800" b="1">
                <a:sym typeface="+mn-ea"/>
              </a:rPr>
              <a:t>三、</a:t>
            </a:r>
            <a:r>
              <a:rPr lang="en-US" altLang="zh-CN" sz="2800" b="1">
                <a:sym typeface="+mn-ea"/>
              </a:rPr>
              <a:t>CNN</a:t>
            </a:r>
            <a:r>
              <a:rPr lang="zh-CN" altLang="en-US" sz="2800" b="1">
                <a:sym typeface="+mn-ea"/>
              </a:rPr>
              <a:t>相关模型</a:t>
            </a:r>
            <a:r>
              <a:rPr lang="zh-CN" altLang="en-US" sz="2800" b="1">
                <a:sym typeface="+mn-ea"/>
              </a:rPr>
              <a:t>介绍</a:t>
            </a:r>
            <a:endParaRPr lang="zh-CN" altLang="en-US" sz="2800" b="1">
              <a:sym typeface="+mn-ea"/>
            </a:endParaRPr>
          </a:p>
          <a:p>
            <a:pPr indent="0">
              <a:lnSpc>
                <a:spcPct val="140000"/>
              </a:lnSpc>
              <a:buFont typeface="Wingdings" panose="05000000000000000000" charset="0"/>
              <a:buNone/>
            </a:pPr>
            <a:r>
              <a:rPr lang="zh-CN" altLang="en-US" sz="2800" b="1">
                <a:sym typeface="+mn-ea"/>
              </a:rPr>
              <a:t>四、</a:t>
            </a:r>
            <a:r>
              <a:rPr lang="en-US" altLang="zh-CN" sz="2800" b="1">
                <a:sym typeface="+mn-ea"/>
              </a:rPr>
              <a:t>RNN</a:t>
            </a:r>
            <a:r>
              <a:rPr lang="zh-CN" altLang="en-US" sz="2800" b="1">
                <a:sym typeface="+mn-ea"/>
              </a:rPr>
              <a:t>相关模型</a:t>
            </a:r>
            <a:r>
              <a:rPr lang="zh-CN" altLang="en-US" sz="2800" b="1">
                <a:sym typeface="+mn-ea"/>
              </a:rPr>
              <a:t>介绍</a:t>
            </a:r>
            <a:endParaRPr lang="zh-CN" altLang="en-US" sz="2800" b="1">
              <a:sym typeface="+mn-ea"/>
            </a:endParaRPr>
          </a:p>
          <a:p>
            <a:pPr indent="0">
              <a:lnSpc>
                <a:spcPct val="140000"/>
              </a:lnSpc>
              <a:buFont typeface="Wingdings" panose="05000000000000000000" charset="0"/>
              <a:buNone/>
            </a:pPr>
            <a:r>
              <a:rPr lang="zh-CN" altLang="en-US" sz="2800" b="1">
                <a:sym typeface="+mn-ea"/>
              </a:rPr>
              <a:t>五</a:t>
            </a:r>
            <a:r>
              <a:rPr lang="zh-CN" altLang="en-US" sz="2800" b="1">
                <a:sym typeface="+mn-ea"/>
              </a:rPr>
              <a:t>、可微框架搜索</a:t>
            </a:r>
            <a:endParaRPr lang="zh-CN" altLang="en-US" sz="2800" b="1">
              <a:sym typeface="+mn-ea"/>
            </a:endParaRPr>
          </a:p>
          <a:p>
            <a:pPr indent="0">
              <a:lnSpc>
                <a:spcPct val="140000"/>
              </a:lnSpc>
              <a:buFont typeface="Wingdings" panose="05000000000000000000" charset="0"/>
              <a:buNone/>
            </a:pPr>
            <a:r>
              <a:rPr lang="zh-CN" altLang="en-US" sz="2800" b="1">
                <a:latin typeface="+mj-lt"/>
                <a:cs typeface="+mj-lt"/>
                <a:sym typeface="+mn-ea"/>
              </a:rPr>
              <a:t>六</a:t>
            </a:r>
            <a:r>
              <a:rPr lang="zh-CN" altLang="en-US" sz="2800" b="1">
                <a:latin typeface="+mj-lt"/>
                <a:cs typeface="+mj-lt"/>
                <a:sym typeface="+mn-ea"/>
              </a:rPr>
              <a:t>、实验</a:t>
            </a:r>
            <a:endParaRPr lang="zh-CN" altLang="en-US" sz="2800" b="1">
              <a:latin typeface="+mj-lt"/>
              <a:cs typeface="+mj-lt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310" y="342265"/>
            <a:ext cx="3827780" cy="666115"/>
          </a:xfrm>
        </p:spPr>
        <p:txBody>
          <a:bodyPr>
            <a:noAutofit/>
          </a:bodyPr>
          <a:p>
            <a:r>
              <a:rPr lang="zh-CN" altLang="en-US" sz="3200"/>
              <a:t>五</a:t>
            </a:r>
            <a:r>
              <a:rPr lang="zh-CN" altLang="en-US" sz="3200"/>
              <a:t>、</a:t>
            </a:r>
            <a:r>
              <a:rPr lang="zh-CN" altLang="en-US" sz="3200">
                <a:sym typeface="+mn-ea"/>
              </a:rPr>
              <a:t>可微框架搜索</a:t>
            </a:r>
            <a:r>
              <a:rPr lang="zh-CN" altLang="en-US" sz="3200"/>
              <a:t>：</a:t>
            </a:r>
            <a:endParaRPr lang="zh-CN" altLang="en-US" sz="32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02310" y="1381125"/>
            <a:ext cx="5370830" cy="581025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4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）在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CIFAR-10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上的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CNN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搜索：</a:t>
            </a:r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6" name="图片 5" descr="progress_recurre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4490" y="2973070"/>
            <a:ext cx="5099050" cy="2597150"/>
          </a:xfrm>
          <a:prstGeom prst="rect">
            <a:avLst/>
          </a:prstGeom>
        </p:spPr>
      </p:pic>
      <p:pic>
        <p:nvPicPr>
          <p:cNvPr id="8" name="图片 7" descr="progress_convolutional_norm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" y="2973070"/>
            <a:ext cx="5370195" cy="3132455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/>
        </p:nvSpPr>
        <p:spPr>
          <a:xfrm>
            <a:off x="6546215" y="1381125"/>
            <a:ext cx="4544060" cy="581025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5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）在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PTB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上的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RNN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搜索：</a:t>
            </a:r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310" y="342265"/>
            <a:ext cx="3827780" cy="666115"/>
          </a:xfrm>
        </p:spPr>
        <p:txBody>
          <a:bodyPr>
            <a:noAutofit/>
          </a:bodyPr>
          <a:p>
            <a:r>
              <a:rPr lang="zh-CN" altLang="en-US" sz="3200"/>
              <a:t>五</a:t>
            </a:r>
            <a:r>
              <a:rPr lang="zh-CN" altLang="en-US" sz="3200"/>
              <a:t>、</a:t>
            </a:r>
            <a:r>
              <a:rPr lang="zh-CN" altLang="en-US" sz="3200">
                <a:sym typeface="+mn-ea"/>
              </a:rPr>
              <a:t>可微框架搜索</a:t>
            </a:r>
            <a:r>
              <a:rPr lang="zh-CN" altLang="en-US" sz="3200"/>
              <a:t>：</a:t>
            </a:r>
            <a:endParaRPr lang="zh-CN" altLang="en-US" sz="32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02310" y="1381125"/>
            <a:ext cx="3827145" cy="581025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6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）框架搜索效果图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：</a:t>
            </a:r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1975" y="2128520"/>
            <a:ext cx="8039100" cy="45491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310" y="342265"/>
            <a:ext cx="2109470" cy="666115"/>
          </a:xfrm>
        </p:spPr>
        <p:txBody>
          <a:bodyPr>
            <a:noAutofit/>
          </a:bodyPr>
          <a:p>
            <a:r>
              <a:rPr lang="zh-CN" altLang="en-US" sz="3200"/>
              <a:t>六、</a:t>
            </a:r>
            <a:r>
              <a:rPr lang="zh-CN" altLang="en-US" sz="3200">
                <a:sym typeface="+mn-ea"/>
              </a:rPr>
              <a:t>实验</a:t>
            </a:r>
            <a:r>
              <a:rPr lang="zh-CN" altLang="en-US" sz="3200"/>
              <a:t>：</a:t>
            </a:r>
            <a:endParaRPr lang="zh-CN" altLang="en-US" sz="32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8715" y="1759585"/>
            <a:ext cx="9490710" cy="3928110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/>
        </p:nvSpPr>
        <p:spPr>
          <a:xfrm>
            <a:off x="702310" y="1178560"/>
            <a:ext cx="7841615" cy="581025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1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）在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CIFSR-10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和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PTB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数据集上的框架搜索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：</a:t>
            </a:r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48715" y="5687695"/>
            <a:ext cx="668972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000" b="1"/>
              <a:t>NASNet-A (Zoph et al., 2018) (2000 GPU days)</a:t>
            </a:r>
            <a:endParaRPr lang="zh-CN" altLang="en-US" sz="2000" b="1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000" b="1"/>
              <a:t>AmoebaNet-A (3150 GPU days) (Real et al., 2018)</a:t>
            </a:r>
            <a:endParaRPr lang="zh-CN" altLang="en-US" sz="2000" b="1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2000" b="1">
                <a:sym typeface="+mn-ea"/>
              </a:rPr>
              <a:t>ENAS (0.5 GPU day) (Pham et al., 2018b)</a:t>
            </a:r>
            <a:endParaRPr lang="zh-CN" altLang="en-US" sz="20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310" y="342265"/>
            <a:ext cx="2109470" cy="666115"/>
          </a:xfrm>
        </p:spPr>
        <p:txBody>
          <a:bodyPr>
            <a:noAutofit/>
          </a:bodyPr>
          <a:p>
            <a:r>
              <a:rPr lang="zh-CN" altLang="en-US" sz="3200"/>
              <a:t>六、</a:t>
            </a:r>
            <a:r>
              <a:rPr lang="zh-CN" altLang="en-US" sz="3200">
                <a:sym typeface="+mn-ea"/>
              </a:rPr>
              <a:t>实验</a:t>
            </a:r>
            <a:r>
              <a:rPr lang="zh-CN" altLang="en-US" sz="3200"/>
              <a:t>：</a:t>
            </a:r>
            <a:endParaRPr lang="zh-CN" altLang="en-US" sz="3200"/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702310" y="1178560"/>
            <a:ext cx="6172835" cy="581025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2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）在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CIFSR-10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数据集上性能对比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：</a:t>
            </a:r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9065" y="1856740"/>
            <a:ext cx="9146540" cy="482282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098415" y="6158865"/>
            <a:ext cx="2914015" cy="391795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310" y="342265"/>
            <a:ext cx="2109470" cy="666115"/>
          </a:xfrm>
        </p:spPr>
        <p:txBody>
          <a:bodyPr>
            <a:noAutofit/>
          </a:bodyPr>
          <a:p>
            <a:r>
              <a:rPr lang="zh-CN" altLang="en-US" sz="3200"/>
              <a:t>六、</a:t>
            </a:r>
            <a:r>
              <a:rPr lang="zh-CN" altLang="en-US" sz="3200">
                <a:sym typeface="+mn-ea"/>
              </a:rPr>
              <a:t>实验</a:t>
            </a:r>
            <a:r>
              <a:rPr lang="zh-CN" altLang="en-US" sz="3200"/>
              <a:t>：</a:t>
            </a:r>
            <a:endParaRPr lang="zh-CN" altLang="en-US" sz="3200"/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702310" y="1178560"/>
            <a:ext cx="6172835" cy="581025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3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）在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PTB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数据集上性能对比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：</a:t>
            </a:r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310" y="1978025"/>
            <a:ext cx="11155045" cy="460819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5243195" y="5954395"/>
            <a:ext cx="3731895" cy="494030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310" y="342265"/>
            <a:ext cx="2109470" cy="666115"/>
          </a:xfrm>
        </p:spPr>
        <p:txBody>
          <a:bodyPr>
            <a:noAutofit/>
          </a:bodyPr>
          <a:p>
            <a:r>
              <a:rPr lang="zh-CN" altLang="en-US" sz="3200"/>
              <a:t>六、</a:t>
            </a:r>
            <a:r>
              <a:rPr lang="zh-CN" altLang="en-US" sz="3200">
                <a:sym typeface="+mn-ea"/>
              </a:rPr>
              <a:t>实验</a:t>
            </a:r>
            <a:r>
              <a:rPr lang="zh-CN" altLang="en-US" sz="3200"/>
              <a:t>：</a:t>
            </a:r>
            <a:endParaRPr lang="zh-CN" altLang="en-US" sz="3200"/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702310" y="1178560"/>
            <a:ext cx="5361940" cy="581025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4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）在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ImageNet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上的迁移学习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：</a:t>
            </a:r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9320" y="2082165"/>
            <a:ext cx="10372725" cy="41529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5132070" y="5707380"/>
            <a:ext cx="3961130" cy="333375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310" y="342265"/>
            <a:ext cx="2109470" cy="666115"/>
          </a:xfrm>
        </p:spPr>
        <p:txBody>
          <a:bodyPr>
            <a:noAutofit/>
          </a:bodyPr>
          <a:p>
            <a:r>
              <a:rPr lang="zh-CN" altLang="en-US" sz="3200"/>
              <a:t>六、</a:t>
            </a:r>
            <a:r>
              <a:rPr lang="zh-CN" altLang="en-US" sz="3200">
                <a:sym typeface="+mn-ea"/>
              </a:rPr>
              <a:t>实验</a:t>
            </a:r>
            <a:r>
              <a:rPr lang="zh-CN" altLang="en-US" sz="3200"/>
              <a:t>：</a:t>
            </a:r>
            <a:endParaRPr lang="zh-CN" altLang="en-US" sz="3200"/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702310" y="1178560"/>
            <a:ext cx="4698365" cy="581025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5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</a:t>
            </a:r>
            <a:r>
              <a:rPr lang="zh-CN" altLang="en-US">
                <a:ln>
                  <a:solidFill>
                    <a:schemeClr val="bg1"/>
                  </a:solidFill>
                </a:ln>
                <a:sym typeface="+mn-ea"/>
              </a:rPr>
              <a:t>在</a:t>
            </a:r>
            <a:r>
              <a:rPr lang="en-US" altLang="zh-CN">
                <a:ln>
                  <a:solidFill>
                    <a:schemeClr val="bg1"/>
                  </a:solidFill>
                </a:ln>
                <a:sym typeface="+mn-ea"/>
              </a:rPr>
              <a:t>WT2</a:t>
            </a:r>
            <a:r>
              <a:rPr lang="zh-CN" altLang="en-US">
                <a:ln>
                  <a:solidFill>
                    <a:schemeClr val="bg1"/>
                  </a:solidFill>
                </a:ln>
                <a:sym typeface="+mn-ea"/>
              </a:rPr>
              <a:t>上的迁移学习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：</a:t>
            </a:r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0" y="2310765"/>
            <a:ext cx="11062335" cy="329438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6035040" y="5161915"/>
            <a:ext cx="3255645" cy="383540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744064" y="2438872"/>
            <a:ext cx="4736075" cy="185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>
              <a:lnSpc>
                <a:spcPct val="150000"/>
              </a:lnSpc>
            </a:pPr>
            <a:r>
              <a:rPr lang="en-US" altLang="zh-CN" sz="88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THANKS!</a:t>
            </a:r>
            <a:endParaRPr lang="zh-CN" altLang="en-US" sz="88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310" y="342265"/>
            <a:ext cx="3810635" cy="666115"/>
          </a:xfrm>
        </p:spPr>
        <p:txBody>
          <a:bodyPr>
            <a:noAutofit/>
          </a:bodyPr>
          <a:p>
            <a:r>
              <a:rPr lang="zh-CN" altLang="en-US" sz="3200"/>
              <a:t>一、主要工作（</a:t>
            </a:r>
            <a:r>
              <a:rPr lang="en-US" altLang="zh-CN" sz="3200"/>
              <a:t>1</a:t>
            </a:r>
            <a:r>
              <a:rPr lang="zh-CN" altLang="en-US" sz="3200"/>
              <a:t>）</a:t>
            </a:r>
            <a:r>
              <a:rPr lang="zh-CN" altLang="en-US" sz="3200"/>
              <a:t>：</a:t>
            </a:r>
            <a:endParaRPr lang="zh-CN" altLang="en-US" sz="3200"/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>
            <a:off x="702310" y="1210945"/>
            <a:ext cx="3609340" cy="581025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1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）人工模型设计：</a:t>
            </a:r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702310" y="3452495"/>
            <a:ext cx="4638040" cy="581025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2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）进化学习与强化学习：</a:t>
            </a:r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08125" y="1887855"/>
            <a:ext cx="6939280" cy="1937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2400" b="1">
                <a:sym typeface="+mn-ea"/>
              </a:rPr>
              <a:t>模型框架需要人工依据个人经验进行设计： </a:t>
            </a:r>
            <a:endParaRPr lang="zh-CN" altLang="en-US" sz="2400" b="1">
              <a:sym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ym typeface="+mn-ea"/>
              </a:rPr>
              <a:t>个人经验占据主导地位；</a:t>
            </a:r>
            <a:endParaRPr lang="zh-CN" altLang="en-US" sz="2400" b="1">
              <a:sym typeface="+mn-ea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ym typeface="+mn-ea"/>
              </a:rPr>
              <a:t>盲目性强，工作量大；</a:t>
            </a:r>
            <a:endParaRPr lang="zh-CN" altLang="en-US" sz="2800" b="1">
              <a:sym typeface="+mn-ea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charset="0"/>
              <a:buChar char="l"/>
            </a:pPr>
            <a:endParaRPr lang="zh-CN" altLang="en-US" sz="2800" b="1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08125" y="4269105"/>
            <a:ext cx="8753475" cy="1863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2400" b="1">
                <a:sym typeface="+mn-ea"/>
              </a:rPr>
              <a:t>依据筛选与奖励刺激的两种模型搜索方法： </a:t>
            </a:r>
            <a:endParaRPr lang="zh-CN" altLang="en-US" sz="2400" b="1">
              <a:sym typeface="+mn-ea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ym typeface="+mn-ea"/>
              </a:rPr>
              <a:t>计算工作量极大；</a:t>
            </a:r>
            <a:endParaRPr lang="zh-CN" altLang="en-US" sz="2400" b="1">
              <a:sym typeface="+mn-ea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ym typeface="+mn-ea"/>
              </a:rPr>
              <a:t>模型搜索空间：离散、不可微，效率低下；</a:t>
            </a:r>
            <a:endParaRPr lang="zh-CN" altLang="en-US" sz="2400" b="1">
              <a:sym typeface="+mn-ea"/>
            </a:endParaRPr>
          </a:p>
          <a:p>
            <a:pPr indent="0">
              <a:lnSpc>
                <a:spcPct val="120000"/>
              </a:lnSpc>
              <a:buFont typeface="Wingdings" panose="05000000000000000000" charset="0"/>
              <a:buNone/>
            </a:pPr>
            <a:r>
              <a:rPr lang="zh-CN" altLang="en-US" sz="2400" b="1">
                <a:sym typeface="+mn-ea"/>
              </a:rPr>
              <a:t>例如：</a:t>
            </a:r>
            <a:r>
              <a:rPr lang="zh-CN" altLang="en-US" sz="2400" b="1">
                <a:sym typeface="+mn-ea"/>
              </a:rPr>
              <a:t>10个GPU花费8-10天时间，动用</a:t>
            </a:r>
            <a:r>
              <a:rPr lang="en-US" altLang="zh-CN" sz="2400" b="1">
                <a:sym typeface="+mn-ea"/>
              </a:rPr>
              <a:t>800</a:t>
            </a:r>
            <a:r>
              <a:rPr lang="zh-CN" altLang="en-US" sz="2400" b="1">
                <a:sym typeface="+mn-ea"/>
              </a:rPr>
              <a:t>个</a:t>
            </a:r>
            <a:r>
              <a:rPr lang="en-US" altLang="zh-CN" sz="2400" b="1">
                <a:sym typeface="+mn-ea"/>
              </a:rPr>
              <a:t>GPU</a:t>
            </a:r>
            <a:r>
              <a:rPr lang="zh-CN" altLang="en-US" sz="2400" b="1">
                <a:sym typeface="+mn-ea"/>
              </a:rPr>
              <a:t>参与模型设计；</a:t>
            </a:r>
            <a:endParaRPr lang="zh-CN" altLang="en-US" sz="2400" b="1"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310" y="342265"/>
            <a:ext cx="3928110" cy="666115"/>
          </a:xfrm>
        </p:spPr>
        <p:txBody>
          <a:bodyPr>
            <a:noAutofit/>
          </a:bodyPr>
          <a:p>
            <a:r>
              <a:rPr lang="zh-CN" altLang="en-US" sz="3200"/>
              <a:t>一、主要工作（</a:t>
            </a:r>
            <a:r>
              <a:rPr lang="en-US" altLang="zh-CN" sz="3200"/>
              <a:t>2</a:t>
            </a:r>
            <a:r>
              <a:rPr lang="zh-CN" altLang="en-US" sz="3200"/>
              <a:t>）：</a:t>
            </a:r>
            <a:endParaRPr lang="zh-CN" altLang="en-US" sz="3200"/>
          </a:p>
        </p:txBody>
      </p:sp>
      <p:sp>
        <p:nvSpPr>
          <p:cNvPr id="7" name="标题 1"/>
          <p:cNvSpPr>
            <a:spLocks noGrp="1"/>
          </p:cNvSpPr>
          <p:nvPr/>
        </p:nvSpPr>
        <p:spPr>
          <a:xfrm>
            <a:off x="702310" y="1624330"/>
            <a:ext cx="3056255" cy="581025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3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）创新之处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：</a:t>
            </a:r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06525" y="2755900"/>
            <a:ext cx="8324215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>
                <a:sym typeface="+mn-ea"/>
              </a:rPr>
              <a:t> 将不可微、离散的模型操作、框架设计进行连续松弛：</a:t>
            </a:r>
            <a:endParaRPr lang="zh-CN" altLang="en-US" sz="2400" b="1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ym typeface="+mn-ea"/>
              </a:rPr>
              <a:t>连续松弛后的模型，变得可微；</a:t>
            </a:r>
            <a:endParaRPr lang="zh-CN" altLang="en-US" sz="2400" b="1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ym typeface="+mn-ea"/>
              </a:rPr>
              <a:t>可以采用基于梯度下降的方法进行框架搜索模型设计</a:t>
            </a:r>
            <a:r>
              <a:rPr lang="zh-CN" altLang="en-US" sz="2400" b="1">
                <a:sym typeface="+mn-ea"/>
              </a:rPr>
              <a:t>；</a:t>
            </a:r>
            <a:endParaRPr lang="zh-CN" altLang="en-US" sz="2400" b="1"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800" b="1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310" y="342265"/>
            <a:ext cx="3827780" cy="666115"/>
          </a:xfrm>
        </p:spPr>
        <p:txBody>
          <a:bodyPr>
            <a:noAutofit/>
          </a:bodyPr>
          <a:p>
            <a:r>
              <a:rPr lang="zh-CN" altLang="en-US" sz="3200"/>
              <a:t>二、</a:t>
            </a:r>
            <a:r>
              <a:rPr lang="en-US" altLang="zh-CN" sz="3200">
                <a:sym typeface="+mn-ea"/>
              </a:rPr>
              <a:t>MLP</a:t>
            </a:r>
            <a:r>
              <a:rPr lang="zh-CN" altLang="en-US" sz="3200">
                <a:sym typeface="+mn-ea"/>
              </a:rPr>
              <a:t>与</a:t>
            </a:r>
            <a:r>
              <a:rPr lang="en-US" altLang="zh-CN" sz="3200">
                <a:sym typeface="+mn-ea"/>
              </a:rPr>
              <a:t>FP</a:t>
            </a:r>
            <a:r>
              <a:rPr lang="zh-CN" altLang="en-US" sz="3200">
                <a:sym typeface="+mn-ea"/>
              </a:rPr>
              <a:t>、</a:t>
            </a:r>
            <a:r>
              <a:rPr lang="en-US" altLang="zh-CN" sz="3200">
                <a:sym typeface="+mn-ea"/>
              </a:rPr>
              <a:t>BP</a:t>
            </a:r>
            <a:r>
              <a:rPr lang="zh-CN" altLang="en-US" sz="3200"/>
              <a:t>：</a:t>
            </a:r>
            <a:endParaRPr lang="zh-CN" altLang="en-US" sz="32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02310" y="1381125"/>
            <a:ext cx="4119880" cy="581025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1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MLP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：多层感知机</a:t>
            </a:r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r="2882"/>
          <a:stretch>
            <a:fillRect/>
          </a:stretch>
        </p:blipFill>
        <p:spPr>
          <a:xfrm>
            <a:off x="2884805" y="2234565"/>
            <a:ext cx="5478780" cy="40532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310" y="342265"/>
            <a:ext cx="3827780" cy="666115"/>
          </a:xfrm>
        </p:spPr>
        <p:txBody>
          <a:bodyPr>
            <a:noAutofit/>
          </a:bodyPr>
          <a:p>
            <a:r>
              <a:rPr lang="zh-CN" altLang="en-US" sz="3200"/>
              <a:t>二、</a:t>
            </a:r>
            <a:r>
              <a:rPr lang="en-US" altLang="zh-CN" sz="3200">
                <a:sym typeface="+mn-ea"/>
              </a:rPr>
              <a:t>MLP</a:t>
            </a:r>
            <a:r>
              <a:rPr lang="zh-CN" altLang="en-US" sz="3200">
                <a:sym typeface="+mn-ea"/>
              </a:rPr>
              <a:t>与</a:t>
            </a:r>
            <a:r>
              <a:rPr lang="en-US" altLang="zh-CN" sz="3200">
                <a:sym typeface="+mn-ea"/>
              </a:rPr>
              <a:t>FP</a:t>
            </a:r>
            <a:r>
              <a:rPr lang="zh-CN" altLang="en-US" sz="3200">
                <a:sym typeface="+mn-ea"/>
              </a:rPr>
              <a:t>、</a:t>
            </a:r>
            <a:r>
              <a:rPr lang="en-US" altLang="zh-CN" sz="3200">
                <a:sym typeface="+mn-ea"/>
              </a:rPr>
              <a:t>BP</a:t>
            </a:r>
            <a:r>
              <a:rPr lang="zh-CN" altLang="en-US" sz="3200"/>
              <a:t>：</a:t>
            </a:r>
            <a:endParaRPr lang="zh-CN" altLang="en-US" sz="32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02310" y="1381125"/>
            <a:ext cx="2673350" cy="581025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2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FP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与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BP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：</a:t>
            </a:r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6" name="图片 5" descr="743682-20160617130923229-792394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6310" y="1560830"/>
            <a:ext cx="6071235" cy="42246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310" y="342265"/>
            <a:ext cx="4669790" cy="666115"/>
          </a:xfrm>
        </p:spPr>
        <p:txBody>
          <a:bodyPr>
            <a:noAutofit/>
          </a:bodyPr>
          <a:p>
            <a:r>
              <a:rPr lang="zh-CN" altLang="en-US" sz="3200"/>
              <a:t>三、</a:t>
            </a:r>
            <a:r>
              <a:rPr lang="en-US" altLang="zh-CN" sz="3200">
                <a:sym typeface="+mn-ea"/>
              </a:rPr>
              <a:t>CNN</a:t>
            </a:r>
            <a:r>
              <a:rPr lang="zh-CN" altLang="en-US" sz="3200">
                <a:sym typeface="+mn-ea"/>
              </a:rPr>
              <a:t>相关模型介绍</a:t>
            </a:r>
            <a:r>
              <a:rPr lang="zh-CN" altLang="en-US" sz="3200"/>
              <a:t>：</a:t>
            </a:r>
            <a:endParaRPr lang="zh-CN" altLang="en-US" sz="32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02310" y="1381125"/>
            <a:ext cx="3276600" cy="581025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1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）卷积核计算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：</a:t>
            </a:r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5" name="图片 4" descr="r97t8xjj1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310" y="2516505"/>
            <a:ext cx="2893060" cy="3288665"/>
          </a:xfrm>
          <a:prstGeom prst="rect">
            <a:avLst/>
          </a:prstGeom>
        </p:spPr>
      </p:pic>
      <p:pic>
        <p:nvPicPr>
          <p:cNvPr id="7" name="图片 6" descr="201610131040347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70" y="2516505"/>
            <a:ext cx="3636010" cy="31889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020" y="2516505"/>
            <a:ext cx="4378325" cy="16376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020" y="4585335"/>
            <a:ext cx="3669030" cy="18408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310" y="342265"/>
            <a:ext cx="4556760" cy="666115"/>
          </a:xfrm>
        </p:spPr>
        <p:txBody>
          <a:bodyPr>
            <a:noAutofit/>
          </a:bodyPr>
          <a:p>
            <a:r>
              <a:rPr lang="zh-CN" altLang="en-US" sz="3200"/>
              <a:t>三、</a:t>
            </a:r>
            <a:r>
              <a:rPr lang="en-US" altLang="zh-CN" sz="3200">
                <a:sym typeface="+mn-ea"/>
              </a:rPr>
              <a:t>CNN</a:t>
            </a:r>
            <a:r>
              <a:rPr lang="zh-CN" altLang="en-US" sz="3200">
                <a:sym typeface="+mn-ea"/>
              </a:rPr>
              <a:t>相关模型介绍</a:t>
            </a:r>
            <a:r>
              <a:rPr lang="zh-CN" altLang="en-US" sz="3200"/>
              <a:t>：</a:t>
            </a:r>
            <a:endParaRPr lang="zh-CN" altLang="en-US" sz="32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02310" y="1381125"/>
            <a:ext cx="3181985" cy="581025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2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LeNet(1998)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：</a:t>
            </a:r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1470" y="3272790"/>
            <a:ext cx="8715375" cy="2628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91870" y="2156460"/>
            <a:ext cx="92106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LeNet是卷积神经网络的祖师爷LeCun在1998年提出，用于解决手写数字识别的视觉任务。自那时起，CNN的最基本的架构就定下来了：</a:t>
            </a:r>
            <a:r>
              <a:rPr lang="zh-CN" altLang="en-US" b="1">
                <a:solidFill>
                  <a:srgbClr val="FF0000"/>
                </a:solidFill>
              </a:rPr>
              <a:t>卷积层</a:t>
            </a:r>
            <a:r>
              <a:rPr lang="zh-CN" altLang="en-US" b="1"/>
              <a:t>、</a:t>
            </a:r>
            <a:r>
              <a:rPr lang="zh-CN" altLang="en-US" b="1">
                <a:solidFill>
                  <a:srgbClr val="FF0000"/>
                </a:solidFill>
              </a:rPr>
              <a:t>池化层</a:t>
            </a:r>
            <a:r>
              <a:rPr lang="zh-CN" altLang="en-US" b="1"/>
              <a:t>、</a:t>
            </a:r>
            <a:r>
              <a:rPr lang="zh-CN" altLang="en-US" b="1">
                <a:solidFill>
                  <a:srgbClr val="FF0000"/>
                </a:solidFill>
              </a:rPr>
              <a:t>全连接层</a:t>
            </a:r>
            <a:r>
              <a:rPr lang="zh-CN" altLang="en-US" b="1"/>
              <a:t>。</a:t>
            </a:r>
            <a:endParaRPr lang="zh-CN" altLang="en-US" b="1"/>
          </a:p>
          <a:p>
            <a:r>
              <a:rPr lang="zh-CN" altLang="en-US" b="1"/>
              <a:t>创新：</a:t>
            </a:r>
            <a:r>
              <a:rPr lang="zh-CN" altLang="en-US" b="1">
                <a:solidFill>
                  <a:srgbClr val="FF0000"/>
                </a:solidFill>
              </a:rPr>
              <a:t>定义了CNN的基本组件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2310" y="342265"/>
            <a:ext cx="4572635" cy="666115"/>
          </a:xfrm>
        </p:spPr>
        <p:txBody>
          <a:bodyPr>
            <a:noAutofit/>
          </a:bodyPr>
          <a:p>
            <a:r>
              <a:rPr lang="zh-CN" altLang="en-US" sz="3200"/>
              <a:t>三、</a:t>
            </a:r>
            <a:r>
              <a:rPr lang="en-US" altLang="zh-CN" sz="3200">
                <a:sym typeface="+mn-ea"/>
              </a:rPr>
              <a:t>CNN</a:t>
            </a:r>
            <a:r>
              <a:rPr lang="zh-CN" altLang="en-US" sz="3200">
                <a:sym typeface="+mn-ea"/>
              </a:rPr>
              <a:t>相关模型介绍</a:t>
            </a:r>
            <a:r>
              <a:rPr lang="zh-CN" altLang="en-US" sz="3200">
                <a:sym typeface="+mn-ea"/>
              </a:rPr>
              <a:t>：</a:t>
            </a:r>
            <a:endParaRPr lang="zh-CN" altLang="en-US" sz="320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702310" y="1381125"/>
            <a:ext cx="3445510" cy="581025"/>
          </a:xfrm>
          <a:prstGeom prst="flowChartAlternate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n>
                  <a:solidFill>
                    <a:schemeClr val="bg1"/>
                  </a:solidFill>
                </a:ln>
              </a:rPr>
              <a:t>（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3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）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AlexNet</a:t>
            </a:r>
            <a:r>
              <a:rPr lang="en-US" altLang="zh-CN">
                <a:ln>
                  <a:solidFill>
                    <a:schemeClr val="bg1"/>
                  </a:solidFill>
                </a:ln>
              </a:rPr>
              <a:t>(2012)</a:t>
            </a:r>
            <a:r>
              <a:rPr lang="zh-CN" altLang="en-US">
                <a:ln>
                  <a:solidFill>
                    <a:schemeClr val="bg1"/>
                  </a:solidFill>
                </a:ln>
              </a:rPr>
              <a:t>：</a:t>
            </a:r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6780" y="2143125"/>
            <a:ext cx="99860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/>
              <a:t>AlexNet在2012年ImageNet竞赛中以超过第二名10.9个百分点的绝对优势一举夺冠，从此深度学习和卷积神经网络名声鹊起，深度学习的研究如雨后春笋般出现，AlexNet的出现可谓是卷积神经网络的王者归来。</a:t>
            </a:r>
            <a:endParaRPr lang="zh-CN" altLang="en-US" b="1"/>
          </a:p>
          <a:p>
            <a:r>
              <a:rPr lang="zh-CN" altLang="en-US" b="1"/>
              <a:t>创新：</a:t>
            </a:r>
            <a:r>
              <a:rPr lang="zh-CN" altLang="en-US" b="1">
                <a:solidFill>
                  <a:srgbClr val="FF0000"/>
                </a:solidFill>
              </a:rPr>
              <a:t>网络更深</a:t>
            </a:r>
            <a:r>
              <a:rPr lang="zh-CN" altLang="en-US" b="1"/>
              <a:t>、数据增广、</a:t>
            </a:r>
            <a:r>
              <a:rPr lang="en-US" altLang="zh-CN" b="1">
                <a:solidFill>
                  <a:srgbClr val="FF0000"/>
                </a:solidFill>
              </a:rPr>
              <a:t>ReLU</a:t>
            </a:r>
            <a:r>
              <a:rPr lang="zh-CN" altLang="en-US" b="1"/>
              <a:t>、</a:t>
            </a:r>
            <a:r>
              <a:rPr lang="en-US" altLang="zh-CN" b="1">
                <a:solidFill>
                  <a:srgbClr val="FF0000"/>
                </a:solidFill>
              </a:rPr>
              <a:t>Dropout</a:t>
            </a:r>
            <a:endParaRPr lang="en-US" altLang="zh-CN" b="1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685" y="3349625"/>
            <a:ext cx="8391525" cy="26289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A8BFFF"/>
      </a:accent1>
      <a:accent2>
        <a:srgbClr val="C1DCFF"/>
      </a:accent2>
      <a:accent3>
        <a:srgbClr val="8FBFF9"/>
      </a:accent3>
      <a:accent4>
        <a:srgbClr val="99C7FF"/>
      </a:accent4>
      <a:accent5>
        <a:srgbClr val="A2D8FF"/>
      </a:accent5>
      <a:accent6>
        <a:srgbClr val="614CFF"/>
      </a:accent6>
      <a:hlink>
        <a:srgbClr val="4472C4"/>
      </a:hlink>
      <a:folHlink>
        <a:srgbClr val="BFBFBF"/>
      </a:folHlink>
    </a:clrScheme>
    <a:fontScheme name="自定义 1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A8BFFF"/>
    </a:accent1>
    <a:accent2>
      <a:srgbClr val="C1DCFF"/>
    </a:accent2>
    <a:accent3>
      <a:srgbClr val="8FBFF9"/>
    </a:accent3>
    <a:accent4>
      <a:srgbClr val="99C7FF"/>
    </a:accent4>
    <a:accent5>
      <a:srgbClr val="A2D8FF"/>
    </a:accent5>
    <a:accent6>
      <a:srgbClr val="614CFF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1963</Words>
  <Application>WPS 演示</Application>
  <PresentationFormat>宽屏</PresentationFormat>
  <Paragraphs>182</Paragraphs>
  <Slides>27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Arial</vt:lpstr>
      <vt:lpstr>宋体</vt:lpstr>
      <vt:lpstr>Wingdings</vt:lpstr>
      <vt:lpstr>华康俪金黑W8(P)</vt:lpstr>
      <vt:lpstr>微软雅黑</vt:lpstr>
      <vt:lpstr>Wingdings</vt:lpstr>
      <vt:lpstr>Times New Roman</vt:lpstr>
      <vt:lpstr>黑体</vt:lpstr>
      <vt:lpstr>Arial Unicode MS</vt:lpstr>
      <vt:lpstr>Calibri</vt:lpstr>
      <vt:lpstr>Impact</vt:lpstr>
      <vt:lpstr>主题5</vt:lpstr>
      <vt:lpstr>PowerPoint 演示文稿</vt:lpstr>
      <vt:lpstr>目录：</vt:lpstr>
      <vt:lpstr>一、主要工作（1）：</vt:lpstr>
      <vt:lpstr>一、主要工作（2）：</vt:lpstr>
      <vt:lpstr>二、MLP与FP、BP：</vt:lpstr>
      <vt:lpstr>二、MLP与FP、BP：</vt:lpstr>
      <vt:lpstr>三、CNN相关模型介绍：</vt:lpstr>
      <vt:lpstr>三、CNN相关模型介绍：</vt:lpstr>
      <vt:lpstr>三、CNN相关模型介绍：</vt:lpstr>
      <vt:lpstr>三、CNN相关模型介绍：</vt:lpstr>
      <vt:lpstr>三、CNN相关模型介绍：</vt:lpstr>
      <vt:lpstr>三、CNN相关模型介绍：</vt:lpstr>
      <vt:lpstr>四、RNN相关模型介绍：</vt:lpstr>
      <vt:lpstr>四、RNN相关模型介绍：</vt:lpstr>
      <vt:lpstr>四、RNN相关模型介绍：</vt:lpstr>
      <vt:lpstr>五、可微框架搜索：</vt:lpstr>
      <vt:lpstr>五、可微框架搜索：</vt:lpstr>
      <vt:lpstr>五、可微框架搜索：</vt:lpstr>
      <vt:lpstr>五、可微框架搜索：</vt:lpstr>
      <vt:lpstr>五、可微框架搜索：</vt:lpstr>
      <vt:lpstr>五、可微框架搜索：</vt:lpstr>
      <vt:lpstr>六、实验：</vt:lpstr>
      <vt:lpstr>六、实验：</vt:lpstr>
      <vt:lpstr>六、实验：</vt:lpstr>
      <vt:lpstr>六、实验：</vt:lpstr>
      <vt:lpstr>六、实验：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奔叁哥任鹏真</cp:lastModifiedBy>
  <cp:revision>199</cp:revision>
  <cp:lastPrinted>2018-05-15T16:00:00Z</cp:lastPrinted>
  <dcterms:created xsi:type="dcterms:W3CDTF">2018-05-15T16:00:00Z</dcterms:created>
  <dcterms:modified xsi:type="dcterms:W3CDTF">2019-06-14T06:35:55Z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2052-11.1.0.8612</vt:lpwstr>
  </property>
</Properties>
</file>